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257" r:id="rId2"/>
    <p:sldId id="265" r:id="rId3"/>
    <p:sldId id="262" r:id="rId4"/>
    <p:sldId id="259" r:id="rId5"/>
    <p:sldId id="263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4E43"/>
    <a:srgbClr val="008542"/>
    <a:srgbClr val="C3E088"/>
    <a:srgbClr val="DBD9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0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3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2192000" cy="6117355"/>
          </a:xfrm>
          <a:custGeom>
            <a:avLst/>
            <a:gdLst>
              <a:gd name="connsiteX0" fmla="*/ 0 w 9144000"/>
              <a:gd name="connsiteY0" fmla="*/ 0 h 5143500"/>
              <a:gd name="connsiteX1" fmla="*/ 9144000 w 9144000"/>
              <a:gd name="connsiteY1" fmla="*/ 0 h 5143500"/>
              <a:gd name="connsiteX2" fmla="*/ 9144000 w 9144000"/>
              <a:gd name="connsiteY2" fmla="*/ 5143500 h 5143500"/>
              <a:gd name="connsiteX3" fmla="*/ 0 w 9144000"/>
              <a:gd name="connsiteY3" fmla="*/ 5143500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44000" h="5143500">
                <a:moveTo>
                  <a:pt x="0" y="0"/>
                </a:moveTo>
                <a:lnTo>
                  <a:pt x="9144000" y="0"/>
                </a:lnTo>
                <a:lnTo>
                  <a:pt x="9144000" y="5143500"/>
                </a:lnTo>
                <a:lnTo>
                  <a:pt x="0" y="5143500"/>
                </a:lnTo>
                <a:close/>
              </a:path>
            </a:pathLst>
          </a:custGeom>
          <a:solidFill>
            <a:schemeClr val="bg2"/>
          </a:solidFill>
          <a:ln w="3175">
            <a:noFill/>
          </a:ln>
        </p:spPr>
        <p:txBody>
          <a:bodyPr wrap="square" lIns="90000" tIns="828000" bIns="457200" anchor="t">
            <a:noAutofit/>
          </a:bodyPr>
          <a:lstStyle>
            <a:lvl1pPr algn="ctr">
              <a:buNone/>
              <a:defRPr sz="1600" b="0" baseline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 dirty="0" smtClean="0"/>
              <a:t>Image holder – Drag image into slide</a:t>
            </a:r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0" y="6066000"/>
            <a:ext cx="12192000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8" name="Title 1"/>
          <p:cNvSpPr>
            <a:spLocks noGrp="1"/>
          </p:cNvSpPr>
          <p:nvPr>
            <p:ph type="ctrTitle" hasCustomPrompt="1"/>
          </p:nvPr>
        </p:nvSpPr>
        <p:spPr>
          <a:xfrm>
            <a:off x="1030819" y="1117600"/>
            <a:ext cx="9992783" cy="2604627"/>
          </a:xfrm>
          <a:prstGeom prst="rect">
            <a:avLst/>
          </a:prstGeom>
        </p:spPr>
        <p:txBody>
          <a:bodyPr lIns="0" tIns="0" rIns="0" bIns="0" anchor="b"/>
          <a:lstStyle>
            <a:lvl1pPr algn="l">
              <a:lnSpc>
                <a:spcPct val="80000"/>
              </a:lnSpc>
              <a:defRPr sz="8000" b="1" baseline="0">
                <a:solidFill>
                  <a:schemeClr val="bg1"/>
                </a:solidFill>
                <a:effectLst>
                  <a:outerShdw blurRad="812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</a:defRPr>
            </a:lvl1pPr>
          </a:lstStyle>
          <a:p>
            <a:r>
              <a:rPr lang="en-US" dirty="0" smtClean="0"/>
              <a:t>Presentation title: 80pt</a:t>
            </a:r>
            <a:endParaRPr lang="en-US" dirty="0"/>
          </a:p>
        </p:txBody>
      </p:sp>
      <p:sp>
        <p:nvSpPr>
          <p:cNvPr id="2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030819" y="3836432"/>
            <a:ext cx="9992783" cy="136837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3200" b="1">
                <a:solidFill>
                  <a:schemeClr val="bg1"/>
                </a:solidFill>
                <a:effectLst>
                  <a:outerShdw blurRad="749300" dist="38100" dir="5400000" algn="t" rotWithShape="0">
                    <a:prstClr val="black">
                      <a:alpha val="58000"/>
                    </a:prstClr>
                  </a:outerShdw>
                </a:effectLst>
                <a:latin typeface="Calibri" panose="020F050202020403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 smtClean="0"/>
              <a:t>Subheading: 32pt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255" y="6300000"/>
            <a:ext cx="974086" cy="3240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42" t="77538" r="7079" b="9423"/>
          <a:stretch/>
        </p:blipFill>
        <p:spPr>
          <a:xfrm>
            <a:off x="9304290" y="6373646"/>
            <a:ext cx="2494010" cy="205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9610321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with sub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3" y="562785"/>
            <a:ext cx="8551332" cy="43998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800" b="1">
                <a:solidFill>
                  <a:srgbClr val="008542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 dirty="0" smtClean="0"/>
              <a:t>Heading: 28pt</a:t>
            </a:r>
            <a:endParaRPr lang="en-US" dirty="0"/>
          </a:p>
        </p:txBody>
      </p:sp>
      <p:sp>
        <p:nvSpPr>
          <p:cNvPr id="18" name="Footer Placeholder 1"/>
          <p:cNvSpPr txBox="1">
            <a:spLocks/>
          </p:cNvSpPr>
          <p:nvPr/>
        </p:nvSpPr>
        <p:spPr>
          <a:xfrm>
            <a:off x="762001" y="6483354"/>
            <a:ext cx="2302928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dirty="0" smtClean="0">
                <a:solidFill>
                  <a:srgbClr val="FFFFFF">
                    <a:lumMod val="50000"/>
                  </a:srgbClr>
                </a:solidFill>
                <a:latin typeface="Calibri" panose="020F0502020204030204" pitchFamily="34" charset="0"/>
              </a:rPr>
              <a:t>Copyright © United Utilities Water Limited 2019</a:t>
            </a:r>
            <a:endParaRPr lang="en-GB" sz="800" dirty="0">
              <a:solidFill>
                <a:srgbClr val="FFFFFF">
                  <a:lumMod val="50000"/>
                </a:srgbClr>
              </a:solidFill>
            </a:endParaRPr>
          </a:p>
        </p:txBody>
      </p:sp>
      <p:sp>
        <p:nvSpPr>
          <p:cNvPr id="19" name="Footer Placeholder 1"/>
          <p:cNvSpPr txBox="1">
            <a:spLocks/>
          </p:cNvSpPr>
          <p:nvPr/>
        </p:nvSpPr>
        <p:spPr>
          <a:xfrm>
            <a:off x="11440589" y="6483354"/>
            <a:ext cx="484713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999010BB-F1CF-4422-A220-2D1BCBBB1C17}" type="slidenum">
              <a:rPr lang="en-GB" sz="800" smtClean="0">
                <a:solidFill>
                  <a:srgbClr val="FFFFFF">
                    <a:lumMod val="50000"/>
                  </a:srgbClr>
                </a:solidFill>
                <a:latin typeface="Calibri" panose="020F0502020204030204" pitchFamily="34" charset="0"/>
              </a:rPr>
              <a:pPr algn="r"/>
              <a:t>‹#›</a:t>
            </a:fld>
            <a:endParaRPr lang="en-GB" sz="600" dirty="0">
              <a:solidFill>
                <a:srgbClr val="FFFFFF">
                  <a:lumMod val="50000"/>
                </a:srgbClr>
              </a:solidFill>
            </a:endParaRPr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62003" y="1026305"/>
            <a:ext cx="8551332" cy="339785"/>
          </a:xfrm>
          <a:prstGeom prst="rect">
            <a:avLst/>
          </a:prstGeom>
          <a:effectLst/>
        </p:spPr>
        <p:txBody>
          <a:bodyPr>
            <a:noAutofit/>
          </a:bodyPr>
          <a:lstStyle>
            <a:lvl1pPr marL="0" indent="0" algn="l">
              <a:buNone/>
              <a:defRPr sz="1800" b="1">
                <a:solidFill>
                  <a:srgbClr val="008542"/>
                </a:solidFill>
                <a:effectLst/>
                <a:latin typeface="Calibri" panose="020F050202020403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 smtClean="0"/>
              <a:t>Subheading: 18pt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762001" y="1676399"/>
            <a:ext cx="8551334" cy="431928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aseline="0"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 smtClean="0"/>
              <a:t>Body: 16pt</a:t>
            </a:r>
          </a:p>
          <a:p>
            <a:pPr lvl="0"/>
            <a:r>
              <a:rPr lang="en-US" dirty="0" smtClean="0"/>
              <a:t>(Only widen text box if necessary)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2808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without sub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3" y="562785"/>
            <a:ext cx="8551332" cy="43998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800" b="1" baseline="0">
                <a:solidFill>
                  <a:srgbClr val="008542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 dirty="0" smtClean="0"/>
              <a:t>Heading: 28pt</a:t>
            </a:r>
            <a:endParaRPr lang="en-US" dirty="0"/>
          </a:p>
        </p:txBody>
      </p:sp>
      <p:sp>
        <p:nvSpPr>
          <p:cNvPr id="18" name="Footer Placeholder 1"/>
          <p:cNvSpPr txBox="1">
            <a:spLocks/>
          </p:cNvSpPr>
          <p:nvPr/>
        </p:nvSpPr>
        <p:spPr>
          <a:xfrm>
            <a:off x="762001" y="6483354"/>
            <a:ext cx="2302928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dirty="0" smtClean="0">
                <a:solidFill>
                  <a:srgbClr val="FFFFFF">
                    <a:lumMod val="50000"/>
                  </a:srgbClr>
                </a:solidFill>
                <a:latin typeface="Calibri" panose="020F0502020204030204" pitchFamily="34" charset="0"/>
              </a:rPr>
              <a:t>Copyright © United Utilities Water Limited 2019</a:t>
            </a:r>
            <a:endParaRPr lang="en-GB" sz="800" dirty="0">
              <a:solidFill>
                <a:srgbClr val="FFFFFF">
                  <a:lumMod val="50000"/>
                </a:srgbClr>
              </a:solidFill>
            </a:endParaRPr>
          </a:p>
        </p:txBody>
      </p:sp>
      <p:sp>
        <p:nvSpPr>
          <p:cNvPr id="19" name="Footer Placeholder 1"/>
          <p:cNvSpPr txBox="1">
            <a:spLocks/>
          </p:cNvSpPr>
          <p:nvPr/>
        </p:nvSpPr>
        <p:spPr>
          <a:xfrm>
            <a:off x="11440589" y="6483354"/>
            <a:ext cx="484713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999010BB-F1CF-4422-A220-2D1BCBBB1C17}" type="slidenum">
              <a:rPr lang="en-GB" sz="800" smtClean="0">
                <a:solidFill>
                  <a:srgbClr val="FFFFFF">
                    <a:lumMod val="50000"/>
                  </a:srgbClr>
                </a:solidFill>
                <a:latin typeface="Calibri" panose="020F0502020204030204" pitchFamily="34" charset="0"/>
              </a:rPr>
              <a:pPr algn="r"/>
              <a:t>‹#›</a:t>
            </a:fld>
            <a:endParaRPr lang="en-GB" sz="600" dirty="0">
              <a:solidFill>
                <a:srgbClr val="FFFFFF">
                  <a:lumMod val="50000"/>
                </a:srgbClr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762001" y="1354667"/>
            <a:ext cx="8551334" cy="464101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aseline="0"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 smtClean="0"/>
              <a:t>Body – 16pt</a:t>
            </a:r>
          </a:p>
          <a:p>
            <a:pPr lvl="0"/>
            <a:r>
              <a:rPr lang="en-US" dirty="0" smtClean="0"/>
              <a:t>(Only widen text box if necessary)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90219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1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0" y="6066000"/>
            <a:ext cx="12192000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0" name="Title 1"/>
          <p:cNvSpPr>
            <a:spLocks noGrp="1"/>
          </p:cNvSpPr>
          <p:nvPr>
            <p:ph type="ctrTitle" hasCustomPrompt="1"/>
          </p:nvPr>
        </p:nvSpPr>
        <p:spPr>
          <a:xfrm>
            <a:off x="1030819" y="1117600"/>
            <a:ext cx="9992783" cy="2604627"/>
          </a:xfrm>
          <a:prstGeom prst="rect">
            <a:avLst/>
          </a:prstGeom>
        </p:spPr>
        <p:txBody>
          <a:bodyPr lIns="0" tIns="0" rIns="0" bIns="0" anchor="b"/>
          <a:lstStyle>
            <a:lvl1pPr algn="l">
              <a:lnSpc>
                <a:spcPct val="80000"/>
              </a:lnSpc>
              <a:defRPr sz="8000" b="1" baseline="0">
                <a:solidFill>
                  <a:schemeClr val="bg1"/>
                </a:solidFill>
                <a:effectLst/>
                <a:latin typeface="Calibri" panose="020F0502020204030204" pitchFamily="34" charset="0"/>
              </a:defRPr>
            </a:lvl1pPr>
          </a:lstStyle>
          <a:p>
            <a:r>
              <a:rPr lang="en-US" dirty="0" smtClean="0"/>
              <a:t>Divider slide title: 80pt</a:t>
            </a:r>
            <a:endParaRPr lang="en-US" dirty="0"/>
          </a:p>
        </p:txBody>
      </p:sp>
      <p:sp>
        <p:nvSpPr>
          <p:cNvPr id="2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030819" y="3836432"/>
            <a:ext cx="9992783" cy="136837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buNone/>
              <a:defRPr sz="3200" b="1">
                <a:solidFill>
                  <a:schemeClr val="bg1"/>
                </a:solidFill>
                <a:effectLst/>
                <a:latin typeface="Calibri" panose="020F050202020403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 smtClean="0"/>
              <a:t>Subheading if needed: 32pt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255" y="6300000"/>
            <a:ext cx="974086" cy="324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42" t="77538" r="7079" b="9423"/>
          <a:stretch/>
        </p:blipFill>
        <p:spPr>
          <a:xfrm>
            <a:off x="9304290" y="6373646"/>
            <a:ext cx="2494010" cy="205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7165032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7621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4" r:id="rId2"/>
    <p:sldLayoutId id="2147483655" r:id="rId3"/>
    <p:sldLayoutId id="2147483652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/>
          <p:cNvPicPr>
            <a:picLocks noGrp="1" noChangeAspect="1"/>
          </p:cNvPicPr>
          <p:nvPr>
            <p:ph type="pic" sz="quarter" idx="14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Water Efficiency Incentive</a:t>
            </a:r>
          </a:p>
        </p:txBody>
      </p:sp>
    </p:spTree>
    <p:extLst>
      <p:ext uri="{BB962C8B-B14F-4D97-AF65-F5344CB8AC3E}">
        <p14:creationId xmlns:p14="http://schemas.microsoft.com/office/powerpoint/2010/main" val="2335745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Business Customer Water Efficiency Incentive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How it works</a:t>
            </a:r>
            <a:endParaRPr lang="en-GB" dirty="0"/>
          </a:p>
        </p:txBody>
      </p:sp>
      <p:sp>
        <p:nvSpPr>
          <p:cNvPr id="5" name="Content Placeholder 4"/>
          <p:cNvSpPr txBox="1">
            <a:spLocks/>
          </p:cNvSpPr>
          <p:nvPr/>
        </p:nvSpPr>
        <p:spPr>
          <a:xfrm>
            <a:off x="841581" y="1364915"/>
            <a:ext cx="10438950" cy="495007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lvl1pPr marL="0" indent="0" algn="l" defTabSz="685800" rtl="0" eaLnBrk="1" latinLnBrk="0" hangingPunct="1">
              <a:lnSpc>
                <a:spcPct val="150000"/>
              </a:lnSpc>
              <a:spcBef>
                <a:spcPts val="750"/>
              </a:spcBef>
              <a:buFont typeface="Arial" panose="020B0604020202020204" pitchFamily="34" charset="0"/>
              <a:buNone/>
              <a:defRPr sz="2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15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00" b="1" dirty="0" smtClean="0"/>
              <a:t>From 1</a:t>
            </a:r>
            <a:r>
              <a:rPr lang="en-GB" sz="1200" b="1" baseline="30000" dirty="0" smtClean="0"/>
              <a:t>st</a:t>
            </a:r>
            <a:r>
              <a:rPr lang="en-GB" sz="1200" b="1" dirty="0" smtClean="0"/>
              <a:t> April 2019 United Utilities will offer an incentive to retailers to support business customers to make water efficiency interventions on their sites.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Incentive </a:t>
            </a:r>
            <a:r>
              <a:rPr lang="en-GB" sz="1200" dirty="0"/>
              <a:t>payments will be calculated based on the amount of water saved as a direct result of a</a:t>
            </a:r>
            <a:r>
              <a:rPr lang="en-GB" sz="1200" dirty="0" smtClean="0"/>
              <a:t> </a:t>
            </a:r>
            <a:r>
              <a:rPr lang="en-GB" sz="1200" dirty="0"/>
              <a:t>water efficiency </a:t>
            </a:r>
            <a:r>
              <a:rPr lang="en-GB" sz="1200" dirty="0" smtClean="0"/>
              <a:t>intervention </a:t>
            </a:r>
            <a:endParaRPr lang="en-GB" sz="1200" dirty="0"/>
          </a:p>
          <a:p>
            <a:pPr marL="171450" lvl="1">
              <a:spcBef>
                <a:spcPts val="750"/>
              </a:spcBef>
            </a:pPr>
            <a:r>
              <a:rPr lang="en-GB" sz="1200" dirty="0"/>
              <a:t>Measured </a:t>
            </a:r>
            <a:r>
              <a:rPr lang="en-GB" sz="1200" dirty="0"/>
              <a:t>by comparing at least three months of consumption data before and after the water efficiency intervention is made. The appropriate time for comparison will be by agreement. </a:t>
            </a:r>
            <a:endParaRPr lang="en-GB" sz="1200" dirty="0"/>
          </a:p>
          <a:p>
            <a:pPr marL="171450" lvl="1">
              <a:spcBef>
                <a:spcPts val="750"/>
              </a:spcBef>
            </a:pPr>
            <a:r>
              <a:rPr lang="en-GB" sz="1200" dirty="0"/>
              <a:t>We </a:t>
            </a:r>
            <a:r>
              <a:rPr lang="en-GB" sz="1200" dirty="0"/>
              <a:t>will calculate the one off payment based on the number of litres per day saved multiplied by the incentive payment, up to a maximum of £3,000 for a single application. </a:t>
            </a:r>
            <a:endParaRPr lang="en-GB" sz="1200" dirty="0"/>
          </a:p>
          <a:p>
            <a:pPr marL="171450" lvl="1">
              <a:spcBef>
                <a:spcPts val="750"/>
              </a:spcBef>
            </a:pPr>
            <a:r>
              <a:rPr lang="en-GB" sz="1200" dirty="0"/>
              <a:t>Only certain types of intervention are eligible for the incentive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We will require evidence of the interventions made and water savings achieved directly as a result of these </a:t>
            </a:r>
            <a:r>
              <a:rPr lang="en-GB" sz="1200" dirty="0" smtClean="0"/>
              <a:t>interventions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The </a:t>
            </a:r>
            <a:r>
              <a:rPr lang="en-GB" sz="1200" dirty="0"/>
              <a:t>maximum number of incentive payments made by us per year will be </a:t>
            </a:r>
            <a:r>
              <a:rPr lang="en-GB" sz="1200" dirty="0" smtClean="0"/>
              <a:t>limited</a:t>
            </a:r>
            <a:endParaRPr lang="en-GB" sz="1200" dirty="0"/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200" dirty="0" smtClean="0"/>
              <a:t>Each </a:t>
            </a:r>
            <a:r>
              <a:rPr lang="en-GB" sz="1200" dirty="0"/>
              <a:t>SPID </a:t>
            </a:r>
            <a:r>
              <a:rPr lang="en-GB" sz="1200" dirty="0" smtClean="0"/>
              <a:t>will be </a:t>
            </a:r>
            <a:r>
              <a:rPr lang="en-GB" sz="1200" dirty="0"/>
              <a:t>eligible for the incentive a maximum of once in a two year period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200" dirty="0" smtClean="0"/>
              <a:t>We </a:t>
            </a:r>
            <a:r>
              <a:rPr lang="en-GB" sz="1200" dirty="0"/>
              <a:t>reserve the right to carry out audits at your customer’s premises in order to verify any savings </a:t>
            </a:r>
            <a:r>
              <a:rPr lang="en-GB" sz="1200" dirty="0" smtClean="0"/>
              <a:t>achieved</a:t>
            </a:r>
            <a:endParaRPr lang="en-GB" sz="1200" dirty="0"/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200" dirty="0"/>
              <a:t>Where water efficiencies are not maintained over a two year period, we reserve the right to recover the water efficiency incentive payment from </a:t>
            </a:r>
            <a:r>
              <a:rPr lang="en-GB" sz="1200" dirty="0" smtClean="0"/>
              <a:t>you.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200" dirty="0" smtClean="0"/>
              <a:t>Any </a:t>
            </a:r>
            <a:r>
              <a:rPr lang="en-GB" sz="1200" dirty="0"/>
              <a:t>disputes arising in relation to these incentive schemes will be resolved in accordance with the Non-Trading Disputes provision within the market codes.</a:t>
            </a:r>
          </a:p>
        </p:txBody>
      </p:sp>
    </p:spTree>
    <p:extLst>
      <p:ext uri="{BB962C8B-B14F-4D97-AF65-F5344CB8AC3E}">
        <p14:creationId xmlns:p14="http://schemas.microsoft.com/office/powerpoint/2010/main" val="2834494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Eligible Water Efficiency Interventions 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2714" y="1881555"/>
            <a:ext cx="9237231" cy="3373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2158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Application &amp; Claim</a:t>
            </a:r>
            <a:endParaRPr lang="en-GB" dirty="0"/>
          </a:p>
        </p:txBody>
      </p:sp>
      <p:sp>
        <p:nvSpPr>
          <p:cNvPr id="4" name="Content Placeholder 4"/>
          <p:cNvSpPr txBox="1">
            <a:spLocks noGrp="1"/>
          </p:cNvSpPr>
          <p:nvPr>
            <p:ph type="body" sz="quarter" idx="11"/>
          </p:nvPr>
        </p:nvSpPr>
        <p:spPr>
          <a:xfrm>
            <a:off x="841132" y="1398628"/>
            <a:ext cx="8551334" cy="3444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 algn="l" defTabSz="685800" rtl="0" eaLnBrk="1" latinLnBrk="0" hangingPunct="1">
              <a:lnSpc>
                <a:spcPct val="150000"/>
              </a:lnSpc>
              <a:spcBef>
                <a:spcPts val="750"/>
              </a:spcBef>
              <a:buFont typeface="Arial" panose="020B0604020202020204" pitchFamily="34" charset="0"/>
              <a:buNone/>
              <a:defRPr sz="2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15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GB" sz="1400" b="1" dirty="0"/>
              <a:t>T</a:t>
            </a:r>
            <a:r>
              <a:rPr lang="en-GB" sz="1400" b="1" dirty="0" smtClean="0"/>
              <a:t>he  application process will be two stage and include a pre-intervention application and a post intervention claim </a:t>
            </a:r>
            <a:endParaRPr lang="en-GB" sz="1100" b="1" dirty="0" smtClean="0"/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GB" sz="1100" u="sng" dirty="0" smtClean="0"/>
              <a:t>Pre-intervention application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GB" sz="1100" dirty="0" smtClean="0"/>
              <a:t>The application will detail the intended interventions, expected intervention date, projected water savings with evidence of how the projections are calculated if available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GB" sz="1100" dirty="0" smtClean="0"/>
              <a:t>United Utilities will validate the application for eligibility and complete the following checks:</a:t>
            </a:r>
            <a:endParaRPr lang="en-GB" sz="1100" dirty="0" smtClean="0">
              <a:ea typeface="Calibri" panose="020F0502020204030204" pitchFamily="34" charset="0"/>
            </a:endParaRPr>
          </a:p>
          <a:p>
            <a:pPr lvl="3"/>
            <a:r>
              <a:rPr lang="en-GB" sz="1100" dirty="0"/>
              <a:t>T</a:t>
            </a:r>
            <a:r>
              <a:rPr lang="en-GB" sz="1100" dirty="0" smtClean="0"/>
              <a:t>he application is materially complete and that all </a:t>
            </a:r>
            <a:r>
              <a:rPr lang="en-GB" sz="1100" dirty="0"/>
              <a:t>required information and evidence has been supplied </a:t>
            </a:r>
            <a:endParaRPr lang="en-GB" sz="1100" dirty="0" smtClean="0"/>
          </a:p>
          <a:p>
            <a:pPr lvl="3"/>
            <a:r>
              <a:rPr lang="en-GB" sz="1100" dirty="0" smtClean="0"/>
              <a:t>The </a:t>
            </a:r>
            <a:r>
              <a:rPr lang="en-GB" sz="1100" dirty="0"/>
              <a:t>application is for savings from water efficiency interventions only</a:t>
            </a:r>
          </a:p>
          <a:p>
            <a:pPr lvl="3"/>
            <a:r>
              <a:rPr lang="en-GB" sz="1100" dirty="0" smtClean="0"/>
              <a:t>Retailer, customer, SPID, meter and </a:t>
            </a:r>
            <a:r>
              <a:rPr lang="en-GB" sz="1100" dirty="0"/>
              <a:t>supply </a:t>
            </a:r>
            <a:r>
              <a:rPr lang="en-GB" sz="1100" dirty="0" smtClean="0"/>
              <a:t>point details</a:t>
            </a:r>
          </a:p>
          <a:p>
            <a:pPr lvl="3"/>
            <a:r>
              <a:rPr lang="en-GB" sz="1100" dirty="0" smtClean="0"/>
              <a:t>Historical fluctuations in use to determine the correct usage comparison period</a:t>
            </a:r>
            <a:endParaRPr lang="en-GB" sz="1100" dirty="0"/>
          </a:p>
          <a:p>
            <a:pPr lvl="3"/>
            <a:r>
              <a:rPr lang="en-GB" sz="1100" dirty="0" smtClean="0"/>
              <a:t>Previous allowance claims against the affected SPIDs </a:t>
            </a:r>
          </a:p>
          <a:p>
            <a:r>
              <a:rPr lang="en-GB" sz="1100" dirty="0" smtClean="0"/>
              <a:t>Upon a complete application passing eligibility and validation United Utilities will confirm </a:t>
            </a:r>
            <a:r>
              <a:rPr lang="en-GB" sz="1100" dirty="0"/>
              <a:t>to the retailer that the site has been accepted onto the Water Efficiency incentive payment </a:t>
            </a:r>
            <a:r>
              <a:rPr lang="en-GB" sz="1100" dirty="0" smtClean="0"/>
              <a:t>scheme with </a:t>
            </a:r>
            <a:r>
              <a:rPr lang="en-GB" sz="1100" dirty="0"/>
              <a:t>a 6 month </a:t>
            </a:r>
            <a:r>
              <a:rPr lang="en-GB" sz="1100" dirty="0" smtClean="0"/>
              <a:t>validity. </a:t>
            </a:r>
          </a:p>
        </p:txBody>
      </p:sp>
    </p:spTree>
    <p:extLst>
      <p:ext uri="{BB962C8B-B14F-4D97-AF65-F5344CB8AC3E}">
        <p14:creationId xmlns:p14="http://schemas.microsoft.com/office/powerpoint/2010/main" val="3539780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Application &amp; Claim</a:t>
            </a:r>
            <a:endParaRPr lang="en-GB" dirty="0"/>
          </a:p>
        </p:txBody>
      </p:sp>
      <p:sp>
        <p:nvSpPr>
          <p:cNvPr id="5" name="Content Placeholder 4"/>
          <p:cNvSpPr txBox="1">
            <a:spLocks/>
          </p:cNvSpPr>
          <p:nvPr/>
        </p:nvSpPr>
        <p:spPr>
          <a:xfrm>
            <a:off x="762003" y="1314643"/>
            <a:ext cx="8633883" cy="6631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 algn="l" defTabSz="685800" rtl="0" eaLnBrk="1" latinLnBrk="0" hangingPunct="1">
              <a:lnSpc>
                <a:spcPct val="150000"/>
              </a:lnSpc>
              <a:spcBef>
                <a:spcPts val="750"/>
              </a:spcBef>
              <a:buFont typeface="Arial" panose="020B0604020202020204" pitchFamily="34" charset="0"/>
              <a:buNone/>
              <a:defRPr sz="2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15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100" u="sng" dirty="0" smtClean="0"/>
              <a:t>Post-incentive claim</a:t>
            </a:r>
          </a:p>
          <a:p>
            <a:r>
              <a:rPr lang="en-GB" sz="1100" dirty="0" smtClean="0"/>
              <a:t>The retailer will provide</a:t>
            </a:r>
          </a:p>
          <a:p>
            <a:pPr lvl="2"/>
            <a:r>
              <a:rPr lang="en-GB" sz="1100" dirty="0" smtClean="0"/>
              <a:t>Confirmation of the date </a:t>
            </a:r>
            <a:r>
              <a:rPr lang="en-GB" sz="1100" dirty="0"/>
              <a:t>on which the interventions have been made</a:t>
            </a:r>
          </a:p>
          <a:p>
            <a:pPr lvl="2"/>
            <a:r>
              <a:rPr lang="en-GB" sz="1100" dirty="0" smtClean="0"/>
              <a:t>A </a:t>
            </a:r>
            <a:r>
              <a:rPr lang="en-GB" sz="1100" dirty="0"/>
              <a:t>‘Start Interventions Read’ +- 2 business days of the actual date of </a:t>
            </a:r>
            <a:r>
              <a:rPr lang="en-GB" sz="1100" dirty="0" smtClean="0"/>
              <a:t>interventions</a:t>
            </a:r>
            <a:endParaRPr lang="en-GB" sz="1100" dirty="0"/>
          </a:p>
          <a:p>
            <a:pPr lvl="2"/>
            <a:r>
              <a:rPr lang="en-GB" sz="1100" dirty="0" smtClean="0"/>
              <a:t>From </a:t>
            </a:r>
            <a:r>
              <a:rPr lang="en-GB" sz="1100" dirty="0"/>
              <a:t>actual date of intervention, </a:t>
            </a:r>
            <a:r>
              <a:rPr lang="en-GB" sz="1100" dirty="0" smtClean="0"/>
              <a:t>an evidenced visual monthly reading +-</a:t>
            </a:r>
            <a:r>
              <a:rPr lang="en-GB" sz="1100" dirty="0"/>
              <a:t>2 business days for the following 3 calendar </a:t>
            </a:r>
            <a:r>
              <a:rPr lang="en-GB" sz="1100" dirty="0" smtClean="0"/>
              <a:t>months</a:t>
            </a:r>
            <a:endParaRPr lang="en-GB" sz="1100" dirty="0"/>
          </a:p>
          <a:p>
            <a:pPr marL="1028700" lvl="3" indent="0">
              <a:buNone/>
            </a:pPr>
            <a:endParaRPr lang="en-GB" sz="1100" dirty="0"/>
          </a:p>
          <a:p>
            <a:pPr indent="-171450"/>
            <a:r>
              <a:rPr lang="en-GB" sz="1100" dirty="0" smtClean="0"/>
              <a:t>UUW </a:t>
            </a:r>
            <a:r>
              <a:rPr lang="en-GB" sz="1100" dirty="0"/>
              <a:t>will accept as evidence a meter reading that has been obtained by a meter reading provider, a customer or a third party providing photographic evidence is produced that clearly </a:t>
            </a:r>
            <a:r>
              <a:rPr lang="en-GB" sz="1100" dirty="0" smtClean="0"/>
              <a:t>shows</a:t>
            </a:r>
          </a:p>
          <a:p>
            <a:pPr lvl="2"/>
            <a:r>
              <a:rPr lang="en-GB" sz="1100" dirty="0" smtClean="0"/>
              <a:t>The </a:t>
            </a:r>
            <a:r>
              <a:rPr lang="en-GB" sz="1100" dirty="0"/>
              <a:t>meter and serial No</a:t>
            </a:r>
          </a:p>
          <a:p>
            <a:pPr lvl="2"/>
            <a:r>
              <a:rPr lang="en-GB" sz="1100" dirty="0"/>
              <a:t>The reading </a:t>
            </a:r>
          </a:p>
          <a:p>
            <a:pPr lvl="2"/>
            <a:r>
              <a:rPr lang="en-GB" sz="1100" dirty="0"/>
              <a:t>Location </a:t>
            </a:r>
            <a:endParaRPr lang="en-GB" sz="1100" dirty="0" smtClean="0"/>
          </a:p>
          <a:p>
            <a:pPr lvl="2"/>
            <a:endParaRPr lang="en-GB" sz="1100" dirty="0"/>
          </a:p>
          <a:p>
            <a:r>
              <a:rPr lang="en-GB" sz="1100" dirty="0" smtClean="0"/>
              <a:t>Upon </a:t>
            </a:r>
            <a:r>
              <a:rPr lang="en-GB" sz="1100" dirty="0"/>
              <a:t>a </a:t>
            </a:r>
            <a:r>
              <a:rPr lang="en-GB" sz="1100" dirty="0" smtClean="0"/>
              <a:t>validation by UUW that the post incentive claim contains correct meter </a:t>
            </a:r>
            <a:r>
              <a:rPr lang="en-GB" sz="1100" dirty="0"/>
              <a:t>readings </a:t>
            </a:r>
            <a:r>
              <a:rPr lang="en-GB" sz="1100" dirty="0" smtClean="0"/>
              <a:t>with the relevant supporting evidence, confirmation of the incentive amount will be sent to the retailer and the relevant payment will be </a:t>
            </a:r>
            <a:r>
              <a:rPr lang="en-GB" sz="1100" dirty="0" smtClean="0"/>
              <a:t>processed.</a:t>
            </a:r>
            <a:endParaRPr lang="en-GB" sz="1100" dirty="0"/>
          </a:p>
          <a:p>
            <a:r>
              <a:rPr lang="en-GB" sz="1100" dirty="0"/>
              <a:t> </a:t>
            </a:r>
          </a:p>
          <a:p>
            <a:endParaRPr lang="en-GB" sz="1100" dirty="0"/>
          </a:p>
          <a:p>
            <a:endParaRPr lang="en-GB" sz="1100" dirty="0"/>
          </a:p>
          <a:p>
            <a:pPr>
              <a:spcAft>
                <a:spcPts val="600"/>
              </a:spcAft>
            </a:pPr>
            <a:endParaRPr lang="en-GB" sz="11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600"/>
              </a:spcAft>
            </a:pPr>
            <a:endParaRPr lang="en-GB" sz="10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600"/>
              </a:spcAft>
            </a:pPr>
            <a:endParaRPr lang="en-GB" sz="1000" dirty="0">
              <a:latin typeface="Apex Sans Book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endParaRPr lang="en-GB" sz="1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600"/>
              </a:spcAft>
            </a:pPr>
            <a:endParaRPr lang="en-GB" sz="105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3367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38222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U">
  <a:themeElements>
    <a:clrScheme name="UU">
      <a:dk1>
        <a:srgbClr val="000000"/>
      </a:dk1>
      <a:lt1>
        <a:srgbClr val="FFFFFF"/>
      </a:lt1>
      <a:dk2>
        <a:srgbClr val="024E43"/>
      </a:dk2>
      <a:lt2>
        <a:srgbClr val="DBD9D6"/>
      </a:lt2>
      <a:accent1>
        <a:srgbClr val="008542"/>
      </a:accent1>
      <a:accent2>
        <a:srgbClr val="C3E088"/>
      </a:accent2>
      <a:accent3>
        <a:srgbClr val="003E52"/>
      </a:accent3>
      <a:accent4>
        <a:srgbClr val="00A1DF"/>
      </a:accent4>
      <a:accent5>
        <a:srgbClr val="D7006D"/>
      </a:accent5>
      <a:accent6>
        <a:srgbClr val="77226C"/>
      </a:accent6>
      <a:hlink>
        <a:srgbClr val="00A1DF"/>
      </a:hlink>
      <a:folHlink>
        <a:srgbClr val="D7006D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UU blue standard" id="{C17C9531-D7E0-4F66-9CD7-00A7B5F8C3C0}" vid="{9D73B656-3265-4040-8531-6423EDB043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</TotalTime>
  <Words>539</Words>
  <Application>Microsoft Office PowerPoint</Application>
  <PresentationFormat>Widescreen</PresentationFormat>
  <Paragraphs>45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Apex Sans Book</vt:lpstr>
      <vt:lpstr>Arial</vt:lpstr>
      <vt:lpstr>Calibri</vt:lpstr>
      <vt:lpstr>Times New Roman</vt:lpstr>
      <vt:lpstr>UU</vt:lpstr>
      <vt:lpstr>Water Efficiency Incentive</vt:lpstr>
      <vt:lpstr>Business Customer Water Efficiency Incentive</vt:lpstr>
      <vt:lpstr>Eligible Water Efficiency Interventions </vt:lpstr>
      <vt:lpstr>Application &amp; Claim</vt:lpstr>
      <vt:lpstr>Application &amp; Claim</vt:lpstr>
      <vt:lpstr>PowerPoint Presentation</vt:lpstr>
    </vt:vector>
  </TitlesOfParts>
  <Company>United Utilities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Sherwood, Miranda</dc:creator>
  <cp:lastModifiedBy>Smith, Kye</cp:lastModifiedBy>
  <cp:revision>12</cp:revision>
  <dcterms:created xsi:type="dcterms:W3CDTF">2019-11-29T15:30:05Z</dcterms:created>
  <dcterms:modified xsi:type="dcterms:W3CDTF">2019-12-24T12:51:08Z</dcterms:modified>
</cp:coreProperties>
</file>